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912" r:id="rId2"/>
  </p:sldMasterIdLst>
  <p:notesMasterIdLst>
    <p:notesMasterId r:id="rId10"/>
  </p:notesMasterIdLst>
  <p:sldIdLst>
    <p:sldId id="421" r:id="rId3"/>
    <p:sldId id="422" r:id="rId4"/>
    <p:sldId id="423" r:id="rId5"/>
    <p:sldId id="424" r:id="rId6"/>
    <p:sldId id="425" r:id="rId7"/>
    <p:sldId id="427" r:id="rId8"/>
    <p:sldId id="41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2C4AFC-4DAE-4847-92C7-AA7ADF7EECFE}">
          <p14:sldIdLst>
            <p14:sldId id="421"/>
            <p14:sldId id="422"/>
            <p14:sldId id="423"/>
            <p14:sldId id="424"/>
            <p14:sldId id="425"/>
            <p14:sldId id="427"/>
            <p14:sldId id="415"/>
          </p14:sldIdLst>
        </p14:section>
        <p14:section name="Раздел без заголовка" id="{A44C4DDF-4716-472A-B274-672250F36AA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1898" autoAdjust="0"/>
  </p:normalViewPr>
  <p:slideViewPr>
    <p:cSldViewPr>
      <p:cViewPr varScale="1">
        <p:scale>
          <a:sx n="56" d="100"/>
          <a:sy n="56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37AD-94E4-4F1F-92C4-1AA4123774A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43614-E94A-494B-A833-3A53B249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родители, наша встреча сегодня особенная. Пожалуй, впервые за три года обучения на родительское собрание в Вашем классе пришли не только представители администрации школы, но и приглашенные гости из муниципального отдела образования и Петропавловской и Камчатской епархии. Государство уделяет особое внимание воспитательному курсу, модули которого Вы сегодня выбираете.                                                                                                              </a:t>
            </a:r>
          </a:p>
          <a:p>
            <a:r>
              <a:rPr lang="ru-RU" dirty="0" smtClean="0"/>
              <a:t>Разрешите представится, меня зовут ____________________________________</a:t>
            </a:r>
            <a:r>
              <a:rPr lang="ru-RU" baseline="0" dirty="0" smtClean="0"/>
              <a:t>  </a:t>
            </a:r>
            <a:r>
              <a:rPr lang="ru-RU" dirty="0" smtClean="0"/>
              <a:t>я священник, служу_________________________________</a:t>
            </a:r>
          </a:p>
          <a:p>
            <a:endParaRPr lang="ru-RU" dirty="0" smtClean="0"/>
          </a:p>
          <a:p>
            <a:r>
              <a:rPr lang="ru-RU" dirty="0" smtClean="0"/>
              <a:t> Как Вы узнали из предыдущего выступления в курсе модулей 6-ть: 4-е из них конфессиональные (Основы православной, исламской, буддисткой, иудейской культуры) и 2-а </a:t>
            </a:r>
            <a:r>
              <a:rPr lang="ru-RU" dirty="0" err="1" smtClean="0"/>
              <a:t>внетеосных</a:t>
            </a:r>
            <a:r>
              <a:rPr lang="ru-RU" dirty="0" smtClean="0"/>
              <a:t> (для родителей не имеющих религиозных убеждений). Поскольку  на собрании присутствует только  представитель ПКЕ и нет представителей исламской, иудейской, буддисткой религиозных конфессий (у нас на Камчатке нет мечетей, синагог, </a:t>
            </a:r>
            <a:r>
              <a:rPr lang="ru-RU" dirty="0" err="1" smtClean="0"/>
              <a:t>буддистких</a:t>
            </a:r>
            <a:r>
              <a:rPr lang="ru-RU" dirty="0" smtClean="0"/>
              <a:t> храмов) мне бы хотелось подержать все конфессиональные модули и если у Вас есть вопросы  связанные и их содержанием и преподаванием я постараюсь Вам ответить.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3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Влияние родителей на судьбу ребенка безгранично и сохраняется в течение всей жизни. Уверенность в себе идет из детства, от родителей. В той или иной степени ребенок проигрывает родительский сценарий. Особенно в детстве копирует жесты, манеры, привычки родителей. Любовь</a:t>
            </a:r>
            <a:r>
              <a:rPr lang="ru-RU" baseline="0" dirty="0" smtClean="0"/>
              <a:t> к родителям</a:t>
            </a:r>
            <a:r>
              <a:rPr lang="ru-RU" dirty="0" smtClean="0"/>
              <a:t> заложена</a:t>
            </a:r>
            <a:r>
              <a:rPr lang="ru-RU" baseline="0" dirty="0" smtClean="0"/>
              <a:t> Самим Богом</a:t>
            </a:r>
            <a:r>
              <a:rPr lang="ru-RU" dirty="0" smtClean="0"/>
              <a:t>. «Дети, повинуйтесь своим родителям в Господе, ибо сего требует справедливость» – говорится</a:t>
            </a:r>
            <a:r>
              <a:rPr lang="ru-RU" baseline="0" dirty="0" smtClean="0"/>
              <a:t> в Библии. </a:t>
            </a:r>
            <a:r>
              <a:rPr lang="ru-RU" dirty="0" smtClean="0"/>
              <a:t>Такие примеры можно привести из священных книг</a:t>
            </a:r>
            <a:r>
              <a:rPr lang="ru-RU" baseline="0" dirty="0" smtClean="0"/>
              <a:t> традиционных религий мира.</a:t>
            </a:r>
            <a:endParaRPr lang="ru-RU" dirty="0" smtClean="0"/>
          </a:p>
          <a:p>
            <a:r>
              <a:rPr lang="ru-RU" dirty="0" smtClean="0"/>
              <a:t>Через вас, уважаемые родители,</a:t>
            </a:r>
            <a:r>
              <a:rPr lang="ru-RU" baseline="0" dirty="0" smtClean="0"/>
              <a:t> особым образом открывается промысел(замысел) Бога о детях. Именно поэтому так крепки семьи созданные по совету и получившие родительское благословение, именно поэтому так успешен ребенок, которому жизненный путь посоветовали родители, примером тому множество династии учителей, врачей, военных. Сегодня Вам, уважаемые родители государство задает вопрос: кто вы по убеждениям, традициям? Христианин, мусульманин, иудей, буддист, атеист? Напишите это в заявлении и учитель расскажет на уроках ОРКСЭ вашему ребенку об основах вашей культуре. Пока дети еще маленькие пусть они укоренятся в семейных ценностях и традициях, а после, повзрослев будут изучать окружающий мир: географию, историю, литературу. Знай и люби свое – уважай другое.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0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 известно, что выдающиеся полководцы, ученые, художники и поэты были глубоко верующими людьми. Например святой князь Александр Невский, и его младший сын Даниил Московский, святой адмирал Федор Ушаков, не проигравший ни одного сражения. Известен благочестивой жизнью Александр Суворов, составляющий церковные песнопения, Павел Третьяков, ежедневно посещающий церковь Святителя Николая у своей галереи или Дмитрий Менделеев главным долгом своей жизни считавший служение Богу, родине и семье.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3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Курс ОРКСЭ федеральный и, соответственно, модуль ОПК преподаётся по всей России. На Кубани, Белгороде, Ставрополье, Калининграде – Основы православной культуры выбирают до 90% родителей. Так же ОПК преподаётся и на Северном Кавказе: около 10% родителей выбивают модуль ОПК. Так же, Дальнем востоке ОПК - самый популярный конфессиональный модуль.</a:t>
            </a:r>
          </a:p>
          <a:p>
            <a:r>
              <a:rPr lang="ru-RU" dirty="0" smtClean="0"/>
              <a:t>На сегодняшний день из 1 500 000  школьников 4-х классов, более 600 000 изучают модуль ОПК. Родители сами возвращаются в ореол традиционных христианских ценностей и стараются привить их своим детям, в том числе с помощью модуля Основы православной культуры.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7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aseline="0" dirty="0" smtClean="0"/>
              <a:t>О чем же говорят на уроках ОПК?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На слайде некоторые темы, вопросы, которые в течении года изучают дети. Как говорят методисты модуля, ребенок возвращается в первоначальный контекст ценностей. У него появляется некий базис, объяснения того, почему нужно поступать нравственно.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Как мы собираемся в дорогу?       Посидеть на дорожку, а папы добавляют: на </a:t>
            </a:r>
            <a:r>
              <a:rPr lang="ru-RU" baseline="0" dirty="0" err="1" smtClean="0"/>
              <a:t>посошек</a:t>
            </a:r>
            <a:r>
              <a:rPr lang="ru-RU" baseline="0" dirty="0" smtClean="0"/>
              <a:t>! На уроке ОПК ребенку говорится иное: любая твоя дорога пусть начинается с родительского благословения:                                                       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отцовское благословление все замки открывает,                                   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мамино благословление дорогу устилает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И еще, есть такая фраза: « не поминай меня лихом!» то есть уходя нужно оставить о себе добрую память.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Поставить крест (начало дела или конец?) На уроке мы вспоминаем, что освоение Камчатки началось именно с установки знаменитого </a:t>
            </a:r>
            <a:r>
              <a:rPr lang="ru-RU" baseline="0" dirty="0" err="1" smtClean="0"/>
              <a:t>атласовского</a:t>
            </a:r>
            <a:r>
              <a:rPr lang="ru-RU" baseline="0" dirty="0" smtClean="0"/>
              <a:t> креста. Даже крест на погосте, на могиле христианина, это не конец, а начало новой Вечной жизни с Богом.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7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Привести можно еще множество примеров. Уроки можно выстроить по православному календарю, рассказывая детям о праздниках Покрова, Рождества, Пасхи Христовой или на уроках ОПК рассказать детям об архитектуре храма, что значит «Золотое кольцо России», рассказать о внутреннем убранстве храма. К сожалению, это только один урок в неделю и только 4 класс. Как вы видите речь идет только о прикосновении к культуре, изучении традиций.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6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Пользуясь возможностью которую мне дает регламент сегодняшнего собрания, я хочу в первую очередь обратится к тем, кто рожден и этнически принадлежит к исламской, иудейской, буддисткой культуре – ваших священников сегодня нет на собрании, но модуль в курсе есть, у вас есть возможность выбора своего родного.</a:t>
            </a:r>
          </a:p>
          <a:p>
            <a:r>
              <a:rPr lang="ru-RU" dirty="0" smtClean="0"/>
              <a:t> Так же обращаюсь к вам, дорогие братия и сестры, кто крещен, крестил своих детей: сегодня у нас есть возможность на уроке ОПК рассказать об основах культуры в которой они родились. Пусть наша уважаемая и любимая учительница на один час в неделю станет крестной мамой наших детей и расскажет им об основах той культуры в которой они рождены, о православных праздниках, именах и традициях. </a:t>
            </a:r>
          </a:p>
          <a:p>
            <a:r>
              <a:rPr lang="ru-RU" dirty="0" smtClean="0"/>
              <a:t>Святой Иоанн златоуст пишет о том, что первый вопрос, который ждет нас на Страшном суде: «Где твои дети?»  Помните об этом, когда будите писать заявление. Пусть Господь вас умудрит и благословит ваших детей!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1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DEF5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DEF5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6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447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0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9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0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8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169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1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36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316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1663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363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162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470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4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7D9B-74C2-48D6-BCA8-84171B24E120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D1061-5933-44AC-8935-B3FBEEE6C7B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9EA7-5BA9-417D-B089-66ADC0AA1D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2106-9B9C-498A-8C09-E6166B3C1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1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3600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 eaLnBrk="1" hangingPunct="1"/>
            <a:endParaRPr lang="ru-RU" altLang="ru-RU" sz="3600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 eaLnBrk="1" hangingPunct="1"/>
            <a:endParaRPr lang="ru-RU" altLang="ru-RU" sz="3600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 eaLnBrk="1" hangingPunct="1"/>
            <a:endParaRPr lang="ru-RU" altLang="ru-RU" sz="3600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 eaLnBrk="1" hangingPunct="1"/>
            <a:r>
              <a:rPr lang="ru-RU" altLang="ru-RU" sz="3600" b="1" dirty="0">
                <a:latin typeface="Book Antiqua" pitchFamily="18" charset="0"/>
              </a:rPr>
              <a:t>О</a:t>
            </a:r>
            <a:r>
              <a:rPr lang="ru-RU" altLang="ru-RU" sz="2800" dirty="0">
                <a:latin typeface="Book Antiqua" pitchFamily="18" charset="0"/>
              </a:rPr>
              <a:t>сновы </a:t>
            </a:r>
            <a:r>
              <a:rPr lang="ru-RU" altLang="ru-RU" sz="3600" b="1" dirty="0">
                <a:latin typeface="Book Antiqua" pitchFamily="18" charset="0"/>
              </a:rPr>
              <a:t>Р</a:t>
            </a:r>
            <a:r>
              <a:rPr lang="ru-RU" altLang="ru-RU" sz="2800" dirty="0">
                <a:latin typeface="Book Antiqua" pitchFamily="18" charset="0"/>
              </a:rPr>
              <a:t>елигиозной </a:t>
            </a:r>
            <a:r>
              <a:rPr lang="ru-RU" altLang="ru-RU" sz="3600" b="1" dirty="0">
                <a:latin typeface="Book Antiqua" pitchFamily="18" charset="0"/>
              </a:rPr>
              <a:t>К</a:t>
            </a:r>
            <a:r>
              <a:rPr lang="ru-RU" altLang="ru-RU" sz="2800" dirty="0">
                <a:latin typeface="Book Antiqua" pitchFamily="18" charset="0"/>
              </a:rPr>
              <a:t>ультуры и </a:t>
            </a:r>
            <a:r>
              <a:rPr lang="ru-RU" altLang="ru-RU" sz="3600" dirty="0">
                <a:latin typeface="Book Antiqua" pitchFamily="18" charset="0"/>
              </a:rPr>
              <a:t>С</a:t>
            </a:r>
            <a:r>
              <a:rPr lang="ru-RU" altLang="ru-RU" sz="2800" dirty="0">
                <a:latin typeface="Book Antiqua" pitchFamily="18" charset="0"/>
              </a:rPr>
              <a:t>ветской </a:t>
            </a:r>
            <a:r>
              <a:rPr lang="ru-RU" altLang="ru-RU" sz="3600" b="1" dirty="0">
                <a:latin typeface="Book Antiqua" pitchFamily="18" charset="0"/>
              </a:rPr>
              <a:t>Э</a:t>
            </a:r>
            <a:r>
              <a:rPr lang="ru-RU" altLang="ru-RU" sz="2800" dirty="0">
                <a:latin typeface="Book Antiqua" pitchFamily="18" charset="0"/>
              </a:rPr>
              <a:t>тики</a:t>
            </a:r>
            <a:r>
              <a:rPr lang="ru-RU" altLang="ru-RU" sz="2800" b="1" dirty="0">
                <a:latin typeface="Book Antiqua" pitchFamily="18" charset="0"/>
              </a:rPr>
              <a:t>: </a:t>
            </a:r>
            <a:r>
              <a:rPr lang="ru-RU" altLang="ru-RU" sz="2400" dirty="0">
                <a:latin typeface="Book Antiqua" pitchFamily="18" charset="0"/>
              </a:rPr>
              <a:t> выбор модулей курса в школах Камчатского края</a:t>
            </a:r>
          </a:p>
          <a:p>
            <a:pPr algn="ctr" eaLnBrk="1" hangingPunct="1"/>
            <a:endParaRPr lang="ru-RU" altLang="ru-RU" sz="3600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 eaLnBrk="1" hangingPunct="1"/>
            <a:endParaRPr lang="ru-RU" altLang="ru-RU" sz="4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19113" y="5392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68313" y="5373688"/>
            <a:ext cx="8675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 dirty="0">
              <a:solidFill>
                <a:srgbClr val="FFCC99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2800" dirty="0">
              <a:solidFill>
                <a:srgbClr val="FFFFCC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2800" dirty="0">
              <a:solidFill>
                <a:srgbClr val="FFCC99"/>
              </a:solidFill>
            </a:endParaRPr>
          </a:p>
          <a:p>
            <a:pPr algn="ctr" eaLnBrk="1" hangingPunct="1"/>
            <a:endParaRPr lang="ru-RU" altLang="ru-RU" sz="2800" dirty="0">
              <a:solidFill>
                <a:srgbClr val="FFCC99"/>
              </a:solidFill>
              <a:latin typeface="Book Antiqua" pitchFamily="18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3851" y="3933825"/>
            <a:ext cx="842461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4000" dirty="0" smtClean="0">
                <a:latin typeface="Book Antiqua" pitchFamily="18" charset="0"/>
              </a:rPr>
              <a:t>www.pravkamchatka.ru</a:t>
            </a:r>
            <a:endParaRPr lang="ru-RU" altLang="ru-RU" sz="4000" dirty="0" smtClean="0">
              <a:latin typeface="Book Antiqua" pitchFamily="18" charset="0"/>
            </a:endParaRPr>
          </a:p>
          <a:p>
            <a:pPr eaLnBrk="1" hangingPunct="1"/>
            <a:endParaRPr lang="ru-RU" altLang="ru-RU" sz="4000" dirty="0">
              <a:latin typeface="Book Antiqua" pitchFamily="18" charset="0"/>
            </a:endParaRPr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11270" name="Picture 3" descr="C:\Users\Пользователь\Documents\Епархия\Отдел образования\Конференция 10.12.2013\Лого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05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6"/>
          <p:cNvSpPr>
            <a:spLocks noChangeArrowheads="1" noChangeShapeType="1" noTextEdit="1"/>
          </p:cNvSpPr>
          <p:nvPr/>
        </p:nvSpPr>
        <p:spPr bwMode="auto">
          <a:xfrm>
            <a:off x="46038" y="514350"/>
            <a:ext cx="258127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Roman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-1189038"/>
            <a:ext cx="9144000" cy="32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</a:p>
          <a:p>
            <a:pPr eaLnBrk="0" hangingPunct="0"/>
            <a:endParaRPr lang="ru-RU" altLang="ru-RU" dirty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dirty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r" eaLnBrk="0" hangingPunct="0"/>
            <a:endParaRPr lang="ru-RU" altLang="ru-RU" dirty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altLang="ru-RU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РУССКАЯ ПРАВОСЛАВНАЯ ЦЕРКОВЬ</a:t>
            </a:r>
            <a:endParaRPr lang="ru-RU" altLang="ru-RU" sz="800" dirty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altLang="ru-RU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МОСКОВСКИЙ ПАТРИАРХАТ</a:t>
            </a:r>
            <a:endParaRPr lang="ru-RU" altLang="ru-RU" sz="800" dirty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altLang="ru-RU" sz="16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ru-RU" altLang="ru-RU" sz="16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ПЕТРОПАВЛОВСКАЯ И КАМЧАТСКАЯ ЕПАРХИЯ</a:t>
            </a:r>
          </a:p>
          <a:p>
            <a:pPr algn="r" eaLnBrk="0" hangingPunct="0"/>
            <a:r>
              <a:rPr lang="ru-RU" altLang="ru-RU" sz="20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  <a:p>
            <a:pPr algn="r" eaLnBrk="0" hangingPunct="0"/>
            <a:r>
              <a:rPr lang="ru-RU" altLang="ru-RU" sz="20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            Отдел Религиозного  Образования и </a:t>
            </a:r>
            <a:r>
              <a:rPr lang="ru-RU" altLang="ru-RU" sz="2000" b="1" dirty="0" err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Катехизации</a:t>
            </a:r>
            <a:r>
              <a:rPr lang="ru-RU" altLang="ru-RU" sz="20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altLang="ru-RU" sz="8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27313" y="765175"/>
            <a:ext cx="6516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</a:p>
          <a:p>
            <a:pPr eaLnBrk="0" hangingPunct="0"/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8" y="17884"/>
            <a:ext cx="3970456" cy="2267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3038" b="8378"/>
          <a:stretch/>
        </p:blipFill>
        <p:spPr>
          <a:xfrm>
            <a:off x="35496" y="2780928"/>
            <a:ext cx="3458895" cy="4044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7193"/>
            <a:ext cx="5102552" cy="2088406"/>
          </a:xfrm>
        </p:spPr>
        <p:txBody>
          <a:bodyPr>
            <a:normAutofit/>
          </a:bodyPr>
          <a:lstStyle/>
          <a:p>
            <a:pPr marL="0" indent="0" algn="ctr"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ОПК курса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ОРКСЭ:</a:t>
            </a:r>
            <a:r>
              <a:rPr lang="ru-RU" sz="2800" i="1" dirty="0" smtClean="0">
                <a:latin typeface="Arno Pro Smbd Caption" panose="02020702040506020403" pitchFamily="18" charset="0"/>
              </a:rPr>
              <a:t/>
            </a:r>
            <a:br>
              <a:rPr lang="ru-RU" sz="2800" i="1" dirty="0" smtClean="0">
                <a:latin typeface="Arno Pro Smbd Caption" panose="02020702040506020403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аследование послушания:</a:t>
            </a:r>
            <a:r>
              <a:rPr lang="ru-RU" sz="32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ШКОЛА - УЧЕНИК</a:t>
            </a:r>
            <a:endParaRPr lang="ru-RU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634344"/>
            <a:ext cx="5760640" cy="3241005"/>
          </a:xfrm>
          <a:effectLst>
            <a:glow rad="508000">
              <a:schemeClr val="bg1"/>
            </a:glow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1200" dirty="0">
              <a:latin typeface="CyrillicOld" pitchFamily="2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FF0000"/>
                </a:solidFill>
                <a:effectLst/>
                <a:latin typeface="CyrillicOld" pitchFamily="2" charset="0"/>
                <a:cs typeface="Times New Roman" pitchFamily="18" charset="0"/>
              </a:rPr>
              <a:t>П</a:t>
            </a:r>
            <a:r>
              <a:rPr lang="ru-RU" sz="3500" dirty="0" smtClean="0">
                <a:effectLst/>
                <a:latin typeface="CyrillicOld" pitchFamily="2" charset="0"/>
                <a:cs typeface="Times New Roman" pitchFamily="18" charset="0"/>
              </a:rPr>
              <a:t>очитай </a:t>
            </a:r>
            <a:r>
              <a:rPr lang="ru-RU" sz="3500" dirty="0">
                <a:effectLst/>
                <a:latin typeface="CyrillicOld" pitchFamily="2" charset="0"/>
                <a:cs typeface="Times New Roman" pitchFamily="18" charset="0"/>
              </a:rPr>
              <a:t>отца </a:t>
            </a:r>
            <a:r>
              <a:rPr lang="ru-RU" sz="3500" dirty="0" smtClean="0">
                <a:effectLst/>
                <a:latin typeface="CyrillicOld" pitchFamily="2" charset="0"/>
                <a:cs typeface="Times New Roman" pitchFamily="18" charset="0"/>
              </a:rPr>
              <a:t>твоего </a:t>
            </a:r>
            <a:r>
              <a:rPr lang="ru-RU" sz="3500" dirty="0">
                <a:effectLst/>
                <a:latin typeface="CyrillicOld" pitchFamily="2" charset="0"/>
                <a:cs typeface="Times New Roman" pitchFamily="18" charset="0"/>
              </a:rPr>
              <a:t>и мать, это первая заповедь с </a:t>
            </a:r>
            <a:r>
              <a:rPr lang="ru-RU" sz="3500" dirty="0" smtClean="0">
                <a:effectLst/>
                <a:latin typeface="CyrillicOld" pitchFamily="2" charset="0"/>
                <a:cs typeface="Times New Roman" pitchFamily="18" charset="0"/>
              </a:rPr>
              <a:t>обетованием:</a:t>
            </a:r>
            <a:r>
              <a:rPr lang="ru-RU" sz="3500" dirty="0">
                <a:effectLst/>
                <a:latin typeface="CyrillicOld" pitchFamily="2" charset="0"/>
                <a:cs typeface="Times New Roman" pitchFamily="18" charset="0"/>
              </a:rPr>
              <a:t> </a:t>
            </a:r>
            <a:r>
              <a:rPr lang="ru-RU" sz="3500" dirty="0" smtClean="0">
                <a:effectLst/>
                <a:latin typeface="CyrillicOld" pitchFamily="2" charset="0"/>
                <a:cs typeface="Times New Roman" pitchFamily="18" charset="0"/>
              </a:rPr>
              <a:t>да </a:t>
            </a:r>
            <a:r>
              <a:rPr lang="ru-RU" sz="3500" dirty="0">
                <a:effectLst/>
                <a:latin typeface="CyrillicOld" pitchFamily="2" charset="0"/>
                <a:cs typeface="Times New Roman" pitchFamily="18" charset="0"/>
              </a:rPr>
              <a:t>будет тебе благо, и будешь </a:t>
            </a:r>
            <a:r>
              <a:rPr lang="ru-RU" sz="3500" dirty="0" err="1">
                <a:effectLst/>
                <a:latin typeface="CyrillicOld" pitchFamily="2" charset="0"/>
                <a:cs typeface="Times New Roman" pitchFamily="18" charset="0"/>
              </a:rPr>
              <a:t>долголетен</a:t>
            </a:r>
            <a:r>
              <a:rPr lang="ru-RU" sz="3500" dirty="0">
                <a:effectLst/>
                <a:latin typeface="CyrillicOld" pitchFamily="2" charset="0"/>
                <a:cs typeface="Times New Roman" pitchFamily="18" charset="0"/>
              </a:rPr>
              <a:t> на земле. </a:t>
            </a:r>
            <a:r>
              <a:rPr lang="ru-RU" sz="3500" dirty="0" smtClean="0">
                <a:effectLst/>
                <a:latin typeface="CyrillicOld" pitchFamily="2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3500" dirty="0" smtClean="0">
                <a:effectLst>
                  <a:glow rad="431800">
                    <a:schemeClr val="bg1"/>
                  </a:glow>
                </a:effectLst>
                <a:latin typeface="CyrillicOld" pitchFamily="2" charset="0"/>
                <a:cs typeface="Times New Roman" pitchFamily="18" charset="0"/>
              </a:rPr>
              <a:t>                          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(Послание апостола 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Павла к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Ефесянам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6:1-3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192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3"/>
          <a:stretch/>
        </p:blipFill>
        <p:spPr>
          <a:xfrm>
            <a:off x="-16198" y="3140968"/>
            <a:ext cx="9144000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66696"/>
            <a:ext cx="6229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glow rad="317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воспитать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glow rad="317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Родине,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7" y="2492896"/>
            <a:ext cx="9149904" cy="23018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51290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317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опираясь на примеры из истории нашего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10912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0648"/>
            <a:ext cx="89281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83076" y="1150629"/>
            <a:ext cx="2325927" cy="1080120"/>
            <a:chOff x="6804248" y="1255405"/>
            <a:chExt cx="1800200" cy="1080120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6804248" y="1255405"/>
              <a:ext cx="1800200" cy="1080120"/>
            </a:xfrm>
            <a:prstGeom prst="wedgeRectCallout">
              <a:avLst>
                <a:gd name="adj1" fmla="val -33044"/>
                <a:gd name="adj2" fmla="val 12362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0701" y="1379668"/>
              <a:ext cx="15984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Калининград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831159" y="1408874"/>
            <a:ext cx="1656184" cy="1080120"/>
            <a:chOff x="5109283" y="3231285"/>
            <a:chExt cx="1656184" cy="1080120"/>
          </a:xfrm>
        </p:grpSpPr>
        <p:sp>
          <p:nvSpPr>
            <p:cNvPr id="11" name="Прямоугольная выноска 10"/>
            <p:cNvSpPr/>
            <p:nvPr/>
          </p:nvSpPr>
          <p:spPr>
            <a:xfrm flipH="1">
              <a:off x="5109283" y="3231285"/>
              <a:ext cx="1656184" cy="1080120"/>
            </a:xfrm>
            <a:prstGeom prst="wedgeRectCallout">
              <a:avLst>
                <a:gd name="adj1" fmla="val -8272"/>
                <a:gd name="adj2" fmla="val 12274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1474" y="3355846"/>
              <a:ext cx="14093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Магадан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66%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44208" y="3792918"/>
            <a:ext cx="2325927" cy="1080120"/>
            <a:chOff x="4144730" y="3645024"/>
            <a:chExt cx="2325927" cy="1080120"/>
          </a:xfrm>
        </p:grpSpPr>
        <p:sp>
          <p:nvSpPr>
            <p:cNvPr id="13" name="Прямоугольная выноска 12"/>
            <p:cNvSpPr/>
            <p:nvPr/>
          </p:nvSpPr>
          <p:spPr>
            <a:xfrm>
              <a:off x="4144730" y="3645024"/>
              <a:ext cx="2325927" cy="1080120"/>
            </a:xfrm>
            <a:prstGeom prst="wedgeRectCallout">
              <a:avLst>
                <a:gd name="adj1" fmla="val -20349"/>
                <a:gd name="adj2" fmla="val 12538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3968" y="3768332"/>
              <a:ext cx="1983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Владивосток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45%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7155" y="2496237"/>
            <a:ext cx="1800200" cy="1080120"/>
            <a:chOff x="2483768" y="2440086"/>
            <a:chExt cx="1800200" cy="1080120"/>
          </a:xfrm>
        </p:grpSpPr>
        <p:sp>
          <p:nvSpPr>
            <p:cNvPr id="4" name="Прямоугольная выноска 3"/>
            <p:cNvSpPr/>
            <p:nvPr/>
          </p:nvSpPr>
          <p:spPr>
            <a:xfrm>
              <a:off x="2483768" y="2440086"/>
              <a:ext cx="1800200" cy="1080120"/>
            </a:xfrm>
            <a:prstGeom prst="wedgeRectCallout">
              <a:avLst>
                <a:gd name="adj1" fmla="val -20349"/>
                <a:gd name="adj2" fmla="val 125388"/>
              </a:avLst>
            </a:prstGeom>
            <a:ln w="38100"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89395" y="2564904"/>
              <a:ext cx="14553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Белгород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2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379392" cy="2526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10096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u="sng" dirty="0" smtClean="0">
                <a:latin typeface="Book Antiqua" panose="02040602050305030304" pitchFamily="18" charset="0"/>
              </a:rPr>
              <a:t>ОРК </a:t>
            </a:r>
            <a:r>
              <a:rPr lang="ru-RU" sz="2400" u="sng" dirty="0" smtClean="0">
                <a:latin typeface="Book Antiqua" panose="02040602050305030304" pitchFamily="18" charset="0"/>
              </a:rPr>
              <a:t>и </a:t>
            </a:r>
            <a:r>
              <a:rPr lang="ru-RU" sz="2400" b="1" u="sng" dirty="0" smtClean="0">
                <a:latin typeface="Book Antiqua" panose="02040602050305030304" pitchFamily="18" charset="0"/>
              </a:rPr>
              <a:t>СЭ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>
                <a:latin typeface="Book Antiqua" panose="02040602050305030304" pitchFamily="18" charset="0"/>
              </a:rPr>
              <a:t>модуль </a:t>
            </a:r>
            <a:r>
              <a:rPr lang="ru-RU" sz="2800" b="1" dirty="0">
                <a:latin typeface="Book Antiqua" panose="02040602050305030304" pitchFamily="18" charset="0"/>
              </a:rPr>
              <a:t>ОПК</a:t>
            </a:r>
            <a:r>
              <a:rPr lang="ru-RU" sz="2600" dirty="0">
                <a:latin typeface="Book Antiqua" panose="02040602050305030304" pitchFamily="18" charset="0"/>
              </a:rPr>
              <a:t>: </a:t>
            </a:r>
            <a:r>
              <a:rPr lang="ru-RU" sz="2600" dirty="0" smtClean="0">
                <a:latin typeface="Book Antiqua" panose="02040602050305030304" pitchFamily="18" charset="0"/>
              </a:rPr>
              <a:t>инструментарий </a:t>
            </a:r>
            <a:r>
              <a:rPr lang="ru-RU" sz="2600" i="1" dirty="0" smtClean="0">
                <a:latin typeface="Book Antiqua" panose="02040602050305030304" pitchFamily="18" charset="0"/>
              </a:rPr>
              <a:t>(образы),                       возвращающие ребенка в первоначальный контекст культурных и исторических ценностей:</a:t>
            </a:r>
            <a:endParaRPr lang="ru-RU" sz="2600" i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232892"/>
            <a:ext cx="5256584" cy="3132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Как мы собираемся в дорогу?                                        </a:t>
            </a:r>
            <a:r>
              <a:rPr lang="ru-RU" sz="2200" i="1" dirty="0" smtClean="0">
                <a:latin typeface="Book Antiqua" panose="02040602050305030304" pitchFamily="18" charset="0"/>
              </a:rPr>
              <a:t>                        - отцовское благословление все замки открывает,                                    </a:t>
            </a:r>
            <a:endParaRPr lang="ru-RU" sz="2200" i="1" dirty="0">
              <a:latin typeface="Book Antiqua" panose="02040602050305030304" pitchFamily="18" charset="0"/>
            </a:endParaRPr>
          </a:p>
          <a:p>
            <a:pPr marL="0" indent="0">
              <a:buNone/>
              <a:defRPr/>
            </a:pPr>
            <a:r>
              <a:rPr lang="ru-RU" sz="2200" i="1" dirty="0" smtClean="0">
                <a:latin typeface="Book Antiqua" panose="02040602050305030304" pitchFamily="18" charset="0"/>
              </a:rPr>
              <a:t> мамино благословление дорогу устилает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Летоисчисление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2021 год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от …. ? 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Воскресение «прощеное», а Четверг «чистый»? 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Что значит именины? </a:t>
            </a:r>
            <a:r>
              <a:rPr lang="ru-RU" sz="2200" i="1" dirty="0" smtClean="0">
                <a:latin typeface="Book Antiqua" panose="02040602050305030304" pitchFamily="18" charset="0"/>
              </a:rPr>
              <a:t>(день </a:t>
            </a:r>
            <a:r>
              <a:rPr lang="ru-RU" sz="2200" i="1" dirty="0">
                <a:latin typeface="Book Antiqua" panose="02040602050305030304" pitchFamily="18" charset="0"/>
              </a:rPr>
              <a:t>А</a:t>
            </a:r>
            <a:r>
              <a:rPr lang="ru-RU" sz="2200" i="1" dirty="0" smtClean="0">
                <a:latin typeface="Book Antiqua" panose="02040602050305030304" pitchFamily="18" charset="0"/>
              </a:rPr>
              <a:t>нгела мамы, папы, мой)</a:t>
            </a:r>
            <a:endParaRPr lang="ru-RU" sz="17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  <a:defRPr/>
            </a:pPr>
            <a:endParaRPr lang="ru-RU" sz="30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653136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Почему мы говорим «Спасибо»</a:t>
            </a:r>
            <a:r>
              <a:rPr lang="ru-RU" sz="2400" b="1" dirty="0">
                <a:latin typeface="Book Antiqua" panose="02040602050305030304" pitchFamily="18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>
                <a:latin typeface="Book Antiqua" panose="02040602050305030304" pitchFamily="18" charset="0"/>
              </a:rPr>
              <a:t>а сербы «Хвала»?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Что значит «милости просим»?                                                                     </a:t>
            </a:r>
            <a:r>
              <a:rPr lang="ru-RU" sz="2400" b="1" i="1" dirty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Чем отличается дерзость от мужества?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Поставить крест </a:t>
            </a:r>
            <a:r>
              <a:rPr lang="ru-RU" sz="2400" i="1" dirty="0">
                <a:latin typeface="Book Antiqua" panose="02040602050305030304" pitchFamily="18" charset="0"/>
              </a:rPr>
              <a:t>(начало дела или конец?)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43408"/>
            <a:ext cx="8773616" cy="87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8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1149</Words>
  <Application>Microsoft Office PowerPoint</Application>
  <PresentationFormat>Экран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Обычная</vt:lpstr>
      <vt:lpstr>13_Тема Office</vt:lpstr>
      <vt:lpstr>Презентация PowerPoint</vt:lpstr>
      <vt:lpstr> Модуль ОПК курса ОРКСЭ: Наследование послушания: РОДИТЕЛИ – ШКОЛА - УЧЕНИК</vt:lpstr>
      <vt:lpstr>Презентация PowerPoint</vt:lpstr>
      <vt:lpstr>Презентация PowerPoint</vt:lpstr>
      <vt:lpstr>ОРК и СЭ, модуль ОПК: инструментарий (образы),                       возвращающие ребенка в первоначальный контекст культурных и исторических ценностей: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 (законными представителями) обучающихся в рамках учебного курса  «Основы религиозных культур и светской этики»  Регламент проведения родительских собраний по выбору учебного модуля курса ОРКСЭ  2019 /2020 учебный год</dc:title>
  <dc:creator>Audit108-kiro</dc:creator>
  <cp:lastModifiedBy>vvv</cp:lastModifiedBy>
  <cp:revision>193</cp:revision>
  <dcterms:created xsi:type="dcterms:W3CDTF">2020-02-10T03:22:12Z</dcterms:created>
  <dcterms:modified xsi:type="dcterms:W3CDTF">2021-03-30T01:33:49Z</dcterms:modified>
</cp:coreProperties>
</file>